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0"/>
  </p:notesMasterIdLst>
  <p:sldIdLst>
    <p:sldId id="256" r:id="rId5"/>
    <p:sldId id="261" r:id="rId6"/>
    <p:sldId id="286" r:id="rId7"/>
    <p:sldId id="285" r:id="rId8"/>
    <p:sldId id="262" r:id="rId9"/>
  </p:sldIdLst>
  <p:sldSz cx="12192000" cy="6858000"/>
  <p:notesSz cx="6858000" cy="9144000"/>
  <p:embeddedFontLst>
    <p:embeddedFont>
      <p:font typeface="Clash Display" panose="020B0604020202020204" charset="0"/>
      <p:regular r:id="rId11"/>
      <p:bold r:id="rId12"/>
    </p:embeddedFont>
    <p:embeddedFont>
      <p:font typeface="Clash Display Medi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F34"/>
    <a:srgbClr val="4FB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4C1CED-8936-41A8-8BDE-149FB741690D}" v="2" dt="2025-01-25T18:02:49.4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3"/>
    <p:restoredTop sz="86404"/>
  </p:normalViewPr>
  <p:slideViewPr>
    <p:cSldViewPr snapToGrid="0">
      <p:cViewPr varScale="1">
        <p:scale>
          <a:sx n="71" d="100"/>
          <a:sy n="71" d="100"/>
        </p:scale>
        <p:origin x="235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2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83D5C-94B4-8240-A09B-0F3DC9CAF279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EDD7C-BBA9-784C-9AEE-51BD32275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94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649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5330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911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16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D73BC-D9DD-F194-4FD4-35CE14FFE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EB1E5-2281-8556-6D31-817F9DDCC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1C38A-1BEF-01F2-8CB2-B89281FEA7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20691-3DE6-D50F-D667-4794B3BCA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9F150-D320-57C3-AAFC-EA5F1AF9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5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F3D1-80CC-E24C-958D-0682491A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DFAFB-5120-EDAB-4F6D-6AB86CA80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5AAE-59D1-4C1A-E883-C935878182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C0693-8F55-1979-D6E6-646E30AB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48A95-7F23-FD5A-4C6A-CB6BAD67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2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BDACBB-E331-C796-4491-A9481F5E49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9E35-9B8C-4DAA-A735-86BBF74C3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5F6CE-7599-F176-2E29-273D01FC68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37DA-4C58-32EE-130C-BEA5FE0F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24608-9256-DC1C-75F8-BC55DFB79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2BC6C-52E1-957F-2D89-EA32C18F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D7766-5A04-03B8-21C7-A75D15487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94707-DA57-A562-64F0-C7231B70E3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05340-9996-B6CE-4862-57AB8A0C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5B36B-98E8-7C24-720B-C1C01C294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54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E042E-54B4-54F3-0E27-1580A1CD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CFFB4-2390-72E4-EA40-D28EE958C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9F7F0-2A08-A6AB-C070-2BB10394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A627D-2BB8-9898-A742-BA7B9BDE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EC000-5B49-1473-DF60-CF0DFDD78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98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44750-C429-36D8-2C2F-122110E82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99882-9F51-C052-8944-3658294CF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5F8EDA-199D-1DE2-C91E-212A90694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497DD-35ED-0A79-733E-13C791C1BE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F2218-5C4B-FC83-986A-783F770A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E1389-1F25-01FD-22C0-CA632C75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38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459C4-AAB6-6931-4715-58D34DF83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12E09-A8BF-DB3F-5624-9C0F9320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55647-CD01-6BD6-2A08-67C89C9AA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2D45FF-EA75-72FE-B12E-31711879A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C2BC6-713E-EFA2-E68C-0FB35D4C58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B48A0C-F0BB-FC20-EB4B-BA1611BF00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2FF5F-3827-32FA-A970-A81E68F4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A6DD4-BA94-3F5F-BA33-72C9FC38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4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C8AE-F3DD-548C-9637-78CBD819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D1BDEB-9165-D05A-4A8D-2D3F3EEC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9D1950-33EC-4A3B-6659-C405D926C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629AF2-A355-2A80-6650-7545E1C27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042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6AD03-743C-E608-0782-768AE88ABC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F036DB-E927-D85B-3296-B605A6D3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EB2A7-F153-0A6B-BDBC-0FD251909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59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7913-53CE-13FA-D1C7-1E9679C15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7C38-185D-54CA-8977-DE1070CF3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11FB8-2E3C-68FF-2E20-805E36225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2588E-73C3-1756-6E4C-8C9028AE5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30D8C-3E02-C176-72AF-A7A68230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272FF-40BE-31B4-FADA-552AC6EB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2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E2B7-3E5A-320A-05F8-EBC7E8319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A9C01D-4B51-8308-8E62-AC40AF0A0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6D8DA9-DA04-C7C7-C09C-5B05F08A4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7D245-79F4-60DF-D06D-2F1B504F1D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0C856-6411-2E31-C411-3EBC6491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58E91-8C0A-E251-93E7-DE7FD36D3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916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al Background" descr="Teal Background">
            <a:extLst>
              <a:ext uri="{FF2B5EF4-FFF2-40B4-BE49-F238E27FC236}">
                <a16:creationId xmlns:a16="http://schemas.microsoft.com/office/drawing/2014/main" id="{C30CE2D5-3261-A960-C26C-3314BEEC69C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B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Main Header">
            <a:extLst>
              <a:ext uri="{FF2B5EF4-FFF2-40B4-BE49-F238E27FC236}">
                <a16:creationId xmlns:a16="http://schemas.microsoft.com/office/drawing/2014/main" id="{E901B3A1-1276-9FF2-9A2B-048D986A828E}"/>
              </a:ext>
            </a:extLst>
          </p:cNvPr>
          <p:cNvSpPr txBox="1"/>
          <p:nvPr/>
        </p:nvSpPr>
        <p:spPr>
          <a:xfrm>
            <a:off x="1715589" y="649480"/>
            <a:ext cx="62614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  <a:t>BUS7C3 International Organiational Branding</a:t>
            </a:r>
          </a:p>
        </p:txBody>
      </p:sp>
      <p:sp>
        <p:nvSpPr>
          <p:cNvPr id="9" name="Subheader">
            <a:extLst>
              <a:ext uri="{FF2B5EF4-FFF2-40B4-BE49-F238E27FC236}">
                <a16:creationId xmlns:a16="http://schemas.microsoft.com/office/drawing/2014/main" id="{075DC114-7C7E-AD6B-2947-9160C3AF7658}"/>
              </a:ext>
            </a:extLst>
          </p:cNvPr>
          <p:cNvSpPr txBox="1">
            <a:spLocks/>
          </p:cNvSpPr>
          <p:nvPr/>
        </p:nvSpPr>
        <p:spPr>
          <a:xfrm>
            <a:off x="1473134" y="3753740"/>
            <a:ext cx="5193480" cy="1533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2000" cap="none" spc="-15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Tutorial  4 – Critical Personal Reflection</a:t>
            </a:r>
          </a:p>
        </p:txBody>
      </p:sp>
      <p:pic>
        <p:nvPicPr>
          <p:cNvPr id="11" name="Picture 10" descr="Orange asbract">
            <a:extLst>
              <a:ext uri="{FF2B5EF4-FFF2-40B4-BE49-F238E27FC236}">
                <a16:creationId xmlns:a16="http://schemas.microsoft.com/office/drawing/2014/main" id="{06B4EA1F-89B8-674E-9B9F-CE90A8D56E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96" r="12326"/>
          <a:stretch/>
        </p:blipFill>
        <p:spPr>
          <a:xfrm>
            <a:off x="8774269" y="0"/>
            <a:ext cx="3417732" cy="4720990"/>
          </a:xfrm>
          <a:prstGeom prst="rect">
            <a:avLst/>
          </a:prstGeom>
        </p:spPr>
      </p:pic>
      <p:pic>
        <p:nvPicPr>
          <p:cNvPr id="12" name="Picture 11" descr="Orange tall tower">
            <a:extLst>
              <a:ext uri="{FF2B5EF4-FFF2-40B4-BE49-F238E27FC236}">
                <a16:creationId xmlns:a16="http://schemas.microsoft.com/office/drawing/2014/main" id="{2ADC2D9A-2048-354E-A399-F1AE398121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4605" y="649480"/>
            <a:ext cx="676364" cy="6208520"/>
          </a:xfrm>
          <a:prstGeom prst="rect">
            <a:avLst/>
          </a:prstGeom>
        </p:spPr>
      </p:pic>
      <p:pic>
        <p:nvPicPr>
          <p:cNvPr id="6" name="Navy Shape Logo" descr="Navy building shape holder">
            <a:extLst>
              <a:ext uri="{FF2B5EF4-FFF2-40B4-BE49-F238E27FC236}">
                <a16:creationId xmlns:a16="http://schemas.microsoft.com/office/drawing/2014/main" id="{D51EDC99-FB8F-E28A-2A3E-6ABFE8665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196" y="2352638"/>
            <a:ext cx="5835804" cy="4505361"/>
          </a:xfrm>
          <a:prstGeom prst="rect">
            <a:avLst/>
          </a:prstGeom>
        </p:spPr>
      </p:pic>
      <p:pic>
        <p:nvPicPr>
          <p:cNvPr id="2" name="White Large Logo" descr="White Wrexham University logo">
            <a:extLst>
              <a:ext uri="{FF2B5EF4-FFF2-40B4-BE49-F238E27FC236}">
                <a16:creationId xmlns:a16="http://schemas.microsoft.com/office/drawing/2014/main" id="{7BBD8E66-F319-5E22-5289-BE85DF184B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990" y="4961420"/>
            <a:ext cx="4084539" cy="9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19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Objectives</a:t>
            </a:r>
            <a:endParaRPr lang="en-GB" b="1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how to use a reflective model for structured self-analysis.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dirty="0">
                <a:solidFill>
                  <a:prstClr val="black"/>
                </a:solidFill>
                <a:latin typeface="Calibri" panose="020F0502020204030204"/>
              </a:rPr>
              <a:t>J</a:t>
            </a: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ustification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creative and strategic decisions in the portfolio.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Explain how to link reflection to career and business applications.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2408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Structure</a:t>
            </a:r>
            <a:endParaRPr lang="en-GB" b="1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Why Reflection Matters (5 min)</a:t>
            </a:r>
          </a:p>
          <a:p>
            <a:pPr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importance of self-awareness in academic and business growth.</a:t>
            </a:r>
          </a:p>
          <a:p>
            <a:pPr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role of reflection in professional branding and strategic thinking.</a:t>
            </a:r>
          </a:p>
          <a:p>
            <a:pPr marL="0" indent="0">
              <a:buNone/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Choosing a Reflective Model (5 min)</a:t>
            </a:r>
          </a:p>
          <a:p>
            <a:pPr marL="0" indent="0">
              <a:buNone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Overview of common models:</a:t>
            </a:r>
          </a:p>
          <a:p>
            <a:pPr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Gibbs' Reflective Cycle 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(most structured, covers all aspects).</a:t>
            </a:r>
          </a:p>
          <a:p>
            <a:pPr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Kolb’s Learning Cycle 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(good for linking theory to practice).</a:t>
            </a:r>
          </a:p>
          <a:p>
            <a:pPr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Schon’s Reflection-in-Action 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(ideal for iterative learning).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6294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Structure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b="1" dirty="0"/>
              <a:t>How to Write an Effective Reflection (5 min)</a:t>
            </a:r>
          </a:p>
          <a:p>
            <a:r>
              <a:rPr lang="en-GB" sz="2400" dirty="0"/>
              <a:t>Structuring a reflection (What? So What? Now What?).</a:t>
            </a:r>
          </a:p>
          <a:p>
            <a:r>
              <a:rPr lang="en-GB" sz="2400" dirty="0"/>
              <a:t>Explaining what was done, what was learned, and future applications.</a:t>
            </a:r>
          </a:p>
          <a:p>
            <a:r>
              <a:rPr lang="en-GB" sz="2400" dirty="0"/>
              <a:t>Example: Reflecting on the social media campaign and improving audience targeting.</a:t>
            </a:r>
          </a:p>
          <a:p>
            <a:pPr marL="0" indent="0">
              <a:buNone/>
            </a:pPr>
            <a:r>
              <a:rPr lang="en-GB" sz="2400" b="1" dirty="0"/>
              <a:t>Justifying Portfolio Choices (5 min)</a:t>
            </a:r>
          </a:p>
          <a:p>
            <a:r>
              <a:rPr lang="en-GB" sz="2400" dirty="0"/>
              <a:t>Explaining why certain branding strategies were used.</a:t>
            </a:r>
          </a:p>
          <a:p>
            <a:r>
              <a:rPr lang="en-GB" sz="2400" dirty="0"/>
              <a:t>Demonstrating alignment with research and best practices.</a:t>
            </a:r>
          </a:p>
          <a:p>
            <a:r>
              <a:rPr lang="en-GB" sz="2400" dirty="0"/>
              <a:t>Showing critical thinking by acknowledging challenges and improvements.</a:t>
            </a:r>
          </a:p>
        </p:txBody>
      </p:sp>
    </p:spTree>
    <p:extLst>
      <p:ext uri="{BB962C8B-B14F-4D97-AF65-F5344CB8AC3E}">
        <p14:creationId xmlns:p14="http://schemas.microsoft.com/office/powerpoint/2010/main" val="631630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Navy background">
            <a:extLst>
              <a:ext uri="{FF2B5EF4-FFF2-40B4-BE49-F238E27FC236}">
                <a16:creationId xmlns:a16="http://schemas.microsoft.com/office/drawing/2014/main" id="{B97B31F7-AAC1-E0E4-B277-2E8C8CCCDB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A504AC-B11A-F9D1-73C7-0F29DE735EF1}"/>
              </a:ext>
            </a:extLst>
          </p:cNvPr>
          <p:cNvSpPr txBox="1"/>
          <p:nvPr/>
        </p:nvSpPr>
        <p:spPr>
          <a:xfrm>
            <a:off x="496389" y="2171357"/>
            <a:ext cx="626146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2400" kern="2000" spc="-150" dirty="0">
                <a:solidFill>
                  <a:srgbClr val="4FB9A8"/>
                </a:solidFill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Any questions?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60CD2A-FEF3-1F38-D057-1042EF95EE7B}"/>
              </a:ext>
            </a:extLst>
          </p:cNvPr>
          <p:cNvSpPr txBox="1"/>
          <p:nvPr/>
        </p:nvSpPr>
        <p:spPr>
          <a:xfrm>
            <a:off x="496389" y="472240"/>
            <a:ext cx="62614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chemeClr val="bg1"/>
                </a:solidFill>
                <a:latin typeface="Clash Display Medium" pitchFamily="2" charset="0"/>
              </a:rPr>
              <a:t>Thank you!</a:t>
            </a:r>
          </a:p>
        </p:txBody>
      </p:sp>
      <p:pic>
        <p:nvPicPr>
          <p:cNvPr id="4" name="Picture 3" descr="White logo">
            <a:extLst>
              <a:ext uri="{FF2B5EF4-FFF2-40B4-BE49-F238E27FC236}">
                <a16:creationId xmlns:a16="http://schemas.microsoft.com/office/drawing/2014/main" id="{1BDE87CF-2929-847B-B5A6-732BD0DFE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5540188"/>
            <a:ext cx="2369491" cy="523031"/>
          </a:xfrm>
          <a:prstGeom prst="rect">
            <a:avLst/>
          </a:prstGeom>
        </p:spPr>
      </p:pic>
      <p:pic>
        <p:nvPicPr>
          <p:cNvPr id="20" name="Picture 19" descr="Orange background shape">
            <a:extLst>
              <a:ext uri="{FF2B5EF4-FFF2-40B4-BE49-F238E27FC236}">
                <a16:creationId xmlns:a16="http://schemas.microsoft.com/office/drawing/2014/main" id="{3D9D99E2-337E-1897-B514-9B7D4C19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939" b="56382"/>
          <a:stretch/>
        </p:blipFill>
        <p:spPr>
          <a:xfrm>
            <a:off x="5437893" y="1990091"/>
            <a:ext cx="6754108" cy="4867910"/>
          </a:xfrm>
          <a:prstGeom prst="rect">
            <a:avLst/>
          </a:prstGeom>
        </p:spPr>
      </p:pic>
      <p:pic>
        <p:nvPicPr>
          <p:cNvPr id="24" name="Picture 23" descr="Group of students hanging around">
            <a:extLst>
              <a:ext uri="{FF2B5EF4-FFF2-40B4-BE49-F238E27FC236}">
                <a16:creationId xmlns:a16="http://schemas.microsoft.com/office/drawing/2014/main" id="{B884182A-88FE-0CF9-1C3D-FC440FAA0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628" y="1124150"/>
            <a:ext cx="8578890" cy="57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7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77D17EB858E4BB4FFA17E28B4173A" ma:contentTypeVersion="4" ma:contentTypeDescription="Create a new document." ma:contentTypeScope="" ma:versionID="cfc523aa3dec3be3ef62be456793b544">
  <xsd:schema xmlns:xsd="http://www.w3.org/2001/XMLSchema" xmlns:xs="http://www.w3.org/2001/XMLSchema" xmlns:p="http://schemas.microsoft.com/office/2006/metadata/properties" xmlns:ns2="5418a382-16e9-4b6e-9216-45c260aed3cc" targetNamespace="http://schemas.microsoft.com/office/2006/metadata/properties" ma:root="true" ma:fieldsID="1df7e6edaa7e62b3618a0805b8d257bc" ns2:_="">
    <xsd:import namespace="5418a382-16e9-4b6e-9216-45c260aed3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18a382-16e9-4b6e-9216-45c260aed3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0DE6FAB-F5DC-4FA1-8657-39060DC071F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C75DFE7-C141-4DE5-83A5-148B935888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18a382-16e9-4b6e-9216-45c260aed3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BF3A50C-7E07-4E34-ADA2-B88296EE25E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208</Words>
  <Application>Microsoft Office PowerPoint</Application>
  <PresentationFormat>Widescreen</PresentationFormat>
  <Paragraphs>31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Clash Display</vt:lpstr>
      <vt:lpstr>Calibri</vt:lpstr>
      <vt:lpstr>Clash Display Medium</vt:lpstr>
      <vt:lpstr>Calibri Light</vt:lpstr>
      <vt:lpstr>Arial</vt:lpstr>
      <vt:lpstr>Office Theme</vt:lpstr>
      <vt:lpstr>PowerPoint Presentation</vt:lpstr>
      <vt:lpstr>Objectives</vt:lpstr>
      <vt:lpstr>Structure</vt:lpstr>
      <vt:lpstr>Structure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2431</dc:creator>
  <cp:lastModifiedBy>Esnart Mackenzie</cp:lastModifiedBy>
  <cp:revision>32</cp:revision>
  <dcterms:created xsi:type="dcterms:W3CDTF">2023-04-21T12:16:35Z</dcterms:created>
  <dcterms:modified xsi:type="dcterms:W3CDTF">2025-08-05T15:32:21Z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0x010100A2B77D17EB858E4BB4FFA17E28B4173A</vt:lpwstr>
  </property>
</Properties>
</file>

<file path=docProps/thumbnail.jpeg>
</file>